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79" r:id="rId4"/>
    <p:sldId id="280" r:id="rId5"/>
    <p:sldId id="281" r:id="rId6"/>
    <p:sldId id="283" r:id="rId7"/>
    <p:sldId id="284" r:id="rId8"/>
    <p:sldId id="286" r:id="rId9"/>
    <p:sldId id="289" r:id="rId10"/>
    <p:sldId id="291" r:id="rId11"/>
    <p:sldId id="295" r:id="rId12"/>
    <p:sldId id="292" r:id="rId13"/>
    <p:sldId id="290" r:id="rId14"/>
    <p:sldId id="293" r:id="rId15"/>
    <p:sldId id="29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4211" autoAdjust="0"/>
  </p:normalViewPr>
  <p:slideViewPr>
    <p:cSldViewPr>
      <p:cViewPr>
        <p:scale>
          <a:sx n="95" d="100"/>
          <a:sy n="95" d="100"/>
        </p:scale>
        <p:origin x="-19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9F663-A287-4117-BB10-9F44B25A333A}" type="datetimeFigureOut">
              <a:rPr lang="en-US" smtClean="0"/>
              <a:t>7/5/2016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C9D2B-1D9C-42F6-AB6B-B48285080DED}" type="slidenum">
              <a:rPr lang="en-US" smtClean="0"/>
              <a:t>‹#›</a:t>
            </a:fld>
            <a:endParaRPr lang="en-US"/>
          </a:p>
        </p:txBody>
      </p:sp>
    </p:spTree>
    <p:extLst>
      <p:ext uri="{BB962C8B-B14F-4D97-AF65-F5344CB8AC3E}">
        <p14:creationId xmlns:p14="http://schemas.microsoft.com/office/powerpoint/2010/main" val="115777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earlier</a:t>
            </a:r>
            <a:r>
              <a:rPr lang="en-US" baseline="0" dirty="0" smtClean="0"/>
              <a:t> attempts had been made to reform the Catholic church prior to the 16</a:t>
            </a:r>
            <a:r>
              <a:rPr lang="en-US" baseline="30000" dirty="0" smtClean="0"/>
              <a:t>th</a:t>
            </a:r>
            <a:r>
              <a:rPr lang="en-US" baseline="0" dirty="0" smtClean="0"/>
              <a:t> century by men such as John Wycliffe and John Huss, Martin Luther is the most widely recognized person considered to have begun the Protestant Reformation movement that swept across Europe. By the time Luther came on the scene, the stage was set – the printing press was invented, the renaissance had taken hold, and the bible was available in languages other than Latin. Many were disenchanted with the Catholic church, its wickedness, its doctrine, and its hypocrisy. All people needed now were to men to lead the charge. They found this courage from Martin Luther, a Catholic priest who refused to sit on the sidelines.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1</a:t>
            </a:fld>
            <a:endParaRPr lang="en-US"/>
          </a:p>
        </p:txBody>
      </p:sp>
    </p:spTree>
    <p:extLst>
      <p:ext uri="{BB962C8B-B14F-4D97-AF65-F5344CB8AC3E}">
        <p14:creationId xmlns:p14="http://schemas.microsoft.com/office/powerpoint/2010/main" val="425200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a:t>
            </a:r>
            <a:r>
              <a:rPr lang="en-US" baseline="0" dirty="0" smtClean="0"/>
              <a:t> only had to say something once for it to be law. In regards to adding and taking away from scripture, he explicitly states it 3 times: in the beginning, middle, and end of the bible.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11</a:t>
            </a:fld>
            <a:endParaRPr lang="en-US"/>
          </a:p>
        </p:txBody>
      </p:sp>
    </p:spTree>
    <p:extLst>
      <p:ext uri="{BB962C8B-B14F-4D97-AF65-F5344CB8AC3E}">
        <p14:creationId xmlns:p14="http://schemas.microsoft.com/office/powerpoint/2010/main" val="353446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Luther</a:t>
            </a:r>
            <a:r>
              <a:rPr lang="en-US" baseline="0" dirty="0" smtClean="0"/>
              <a:t> was so disgusted with James’ teaching on works that he claimed it was an “epistle of straw” and wanted it removed from the canon.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14</a:t>
            </a:fld>
            <a:endParaRPr lang="en-US"/>
          </a:p>
        </p:txBody>
      </p:sp>
    </p:spTree>
    <p:extLst>
      <p:ext uri="{BB962C8B-B14F-4D97-AF65-F5344CB8AC3E}">
        <p14:creationId xmlns:p14="http://schemas.microsoft.com/office/powerpoint/2010/main" val="127146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Luther was born in a poor family. Though</a:t>
            </a:r>
            <a:r>
              <a:rPr lang="en-US" baseline="0" dirty="0" smtClean="0"/>
              <a:t> his</a:t>
            </a:r>
            <a:r>
              <a:rPr lang="en-US" dirty="0" smtClean="0"/>
              <a:t> father,</a:t>
            </a:r>
            <a:r>
              <a:rPr lang="en-US" baseline="0" dirty="0" smtClean="0"/>
              <a:t> Hans, was a miner, he eventually gained wealth from copper mines of the areal. As a result, Luther was given a good education. Upon receiving his degrees in college, Luther decided to enter a monastery in Erfurt and was later ordained as a priest in 1507.</a:t>
            </a:r>
          </a:p>
          <a:p>
            <a:endParaRPr lang="en-US" baseline="0" dirty="0" smtClean="0"/>
          </a:p>
          <a:p>
            <a:r>
              <a:rPr lang="en-US" baseline="0" dirty="0" smtClean="0"/>
              <a:t>Under the admonition of Johann Von </a:t>
            </a:r>
            <a:r>
              <a:rPr lang="en-US" baseline="0" dirty="0" err="1" smtClean="0"/>
              <a:t>Staupitz</a:t>
            </a:r>
            <a:r>
              <a:rPr lang="en-US" baseline="0" dirty="0" smtClean="0"/>
              <a:t>, Luther began a rigorous study of the bible. Upon visiting Rome on business, Luther began to see the corruption of the Roman Catholic church and began realizing its need for reform. When transferred to Whittenburg in 1511 and continued his biblical studies while lecturing in bible theology. It was at this time that he began developing his doctrine of justification by faith alone. Others at the university, including professors, began to accept this view as well.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2</a:t>
            </a:fld>
            <a:endParaRPr lang="en-US"/>
          </a:p>
        </p:txBody>
      </p:sp>
    </p:spTree>
    <p:extLst>
      <p:ext uri="{BB962C8B-B14F-4D97-AF65-F5344CB8AC3E}">
        <p14:creationId xmlns:p14="http://schemas.microsoft.com/office/powerpoint/2010/main" val="47097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1517, John Tetzel began selling indulgences in Germany and even went so far as to claim that repentance wasn’t necessary on the part of the buyer and that the indulgences</a:t>
            </a:r>
            <a:r>
              <a:rPr lang="en-US" baseline="0" dirty="0" smtClean="0"/>
              <a:t> gave complete forgiveness of sins.</a:t>
            </a:r>
            <a:r>
              <a:rPr lang="en-US" dirty="0" smtClean="0"/>
              <a:t>. Luther and others resented the exploitation of the people by these means, especially considering</a:t>
            </a:r>
            <a:r>
              <a:rPr lang="en-US" baseline="0" dirty="0" smtClean="0"/>
              <a:t> the proceeds from these particular indulgences were going to pay off bankers and to finish funding St. Peter’s cathedral. This was the straw that broke the camels back for Luther. On Oct 31, 1517, Luther posted his 95 Theses on the door of the Castle Church in Whittenburg. In them, he condemned the abuses of indulgences and challenged any who disagreed to debate him. </a:t>
            </a:r>
          </a:p>
          <a:p>
            <a:endParaRPr lang="en-US" baseline="0" dirty="0" smtClean="0"/>
          </a:p>
          <a:p>
            <a:r>
              <a:rPr lang="en-US" baseline="0" dirty="0" smtClean="0"/>
              <a:t>Luther’s purpose was not to destroy the Catholic church, but to reform it to what he believed the bible taught it should be. He soon found, however, that the Catholic church had gone too far down a path of perdition to be reformed and he was forced to eventually accept the fact that a true separation from Rome was required in order to truly reform the church. As a result of the printing press, copies of Luther’s theses spread all over Germany and Luther gained many sympathizers.</a:t>
            </a:r>
          </a:p>
        </p:txBody>
      </p:sp>
      <p:sp>
        <p:nvSpPr>
          <p:cNvPr id="4" name="Slide Number Placeholder 3"/>
          <p:cNvSpPr>
            <a:spLocks noGrp="1"/>
          </p:cNvSpPr>
          <p:nvPr>
            <p:ph type="sldNum" sz="quarter" idx="10"/>
          </p:nvPr>
        </p:nvSpPr>
        <p:spPr/>
        <p:txBody>
          <a:bodyPr/>
          <a:lstStyle/>
          <a:p>
            <a:fld id="{DCEC9D2B-1D9C-42F6-AB6B-B48285080DED}" type="slidenum">
              <a:rPr lang="en-US" smtClean="0"/>
              <a:t>3</a:t>
            </a:fld>
            <a:endParaRPr lang="en-US"/>
          </a:p>
        </p:txBody>
      </p:sp>
    </p:spTree>
    <p:extLst>
      <p:ext uri="{BB962C8B-B14F-4D97-AF65-F5344CB8AC3E}">
        <p14:creationId xmlns:p14="http://schemas.microsoft.com/office/powerpoint/2010/main" val="212436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July 1519, Luther debated with John Eck at Leipzig. Eck’s purpose was to draw Luther’s doctrines out</a:t>
            </a:r>
            <a:r>
              <a:rPr lang="en-US" baseline="0" dirty="0" smtClean="0"/>
              <a:t> so that the Pope would excommunicate him. Eck was successful in getting Luther to admit the fallibility of a general council, his unwillingness to accept the Pope’s decisions, and the validity of many of John Huss’s ideas. </a:t>
            </a:r>
          </a:p>
          <a:p>
            <a:endParaRPr lang="en-US" baseline="0" dirty="0" smtClean="0"/>
          </a:p>
          <a:p>
            <a:r>
              <a:rPr lang="en-US" baseline="0" dirty="0" smtClean="0"/>
              <a:t>In June 1520, Pope Leo X issued the papal bull “</a:t>
            </a:r>
            <a:r>
              <a:rPr lang="en-US" baseline="0" dirty="0" err="1" smtClean="0"/>
              <a:t>exsurge</a:t>
            </a:r>
            <a:r>
              <a:rPr lang="en-US" baseline="0" dirty="0" smtClean="0"/>
              <a:t> </a:t>
            </a:r>
            <a:r>
              <a:rPr lang="en-US" baseline="0" dirty="0" err="1" smtClean="0"/>
              <a:t>domine</a:t>
            </a:r>
            <a:r>
              <a:rPr lang="en-US" baseline="0" dirty="0" smtClean="0"/>
              <a:t>” which eventually led to Luther being excommunicated. Luther’s books were burned in Cologne. Not to be outdone, though, Luther retaliated by burning the pope’s bull publically on June 10, 1520. This led to his excommunication.</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4</a:t>
            </a:fld>
            <a:endParaRPr lang="en-US"/>
          </a:p>
        </p:txBody>
      </p:sp>
    </p:spTree>
    <p:extLst>
      <p:ext uri="{BB962C8B-B14F-4D97-AF65-F5344CB8AC3E}">
        <p14:creationId xmlns:p14="http://schemas.microsoft.com/office/powerpoint/2010/main" val="247331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Luther was summoned by the new emperor,</a:t>
            </a:r>
            <a:r>
              <a:rPr lang="en-US" baseline="0" dirty="0" smtClean="0"/>
              <a:t> Charles V, to appear at the diet of Worms to give an account of his views and teaching. He was promised protection by Frederick, who was the elector of Saxony and founder of Whittenburg University as well as other princes, and he received it. He refused to recant his views unless he could be convinced he was at fault from scripture itself. After his departure from Worms, the Diet issued an edict that ordered the seizure of Luther and to turn him over to authorities. The reading of his writings were also banned.</a:t>
            </a:r>
          </a:p>
          <a:p>
            <a:endParaRPr lang="en-US" baseline="0" dirty="0" smtClean="0"/>
          </a:p>
          <a:p>
            <a:r>
              <a:rPr lang="en-US" baseline="0" dirty="0" smtClean="0"/>
              <a:t>Fearing for his life, his friends and sympathizers kidnapped him on the road back to Wittenberg and took him to Wartburg Castle where he remained about a year. It was during this time that he translated the NT into German.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5</a:t>
            </a:fld>
            <a:endParaRPr lang="en-US"/>
          </a:p>
        </p:txBody>
      </p:sp>
    </p:spTree>
    <p:extLst>
      <p:ext uri="{BB962C8B-B14F-4D97-AF65-F5344CB8AC3E}">
        <p14:creationId xmlns:p14="http://schemas.microsoft.com/office/powerpoint/2010/main" val="157612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Luther became a national hero to the Germans. Therefore people in sympathy with Luther began</a:t>
            </a:r>
            <a:r>
              <a:rPr lang="en-US" baseline="0" dirty="0" smtClean="0"/>
              <a:t> to meet together and form churches. Philip Melanchthon, an intelligent theologian and supporter of Luther and his views, published the Augsburg Confession – this became the official creed of the Lutheran church, but it was only the first of several published. Luther himself published two catechisms in 1529: the “Short Catechism” and the “Large Catechism”. This began a period of Protestant creedal development that saw even the so-called Apostles’, Nicene, and Athanasian creeds being used by the Lutheran church.</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6</a:t>
            </a:fld>
            <a:endParaRPr lang="en-US"/>
          </a:p>
        </p:txBody>
      </p:sp>
    </p:spTree>
    <p:extLst>
      <p:ext uri="{BB962C8B-B14F-4D97-AF65-F5344CB8AC3E}">
        <p14:creationId xmlns:p14="http://schemas.microsoft.com/office/powerpoint/2010/main" val="408137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views Luther brought to the Lutheran church, while showing a withdrawal from Roman Catholicism, also </a:t>
            </a:r>
            <a:r>
              <a:rPr lang="en-US" baseline="0" dirty="0" smtClean="0"/>
              <a:t>showed that </a:t>
            </a:r>
            <a:r>
              <a:rPr lang="en-US" baseline="0" dirty="0" smtClean="0"/>
              <a:t>he could not depart from </a:t>
            </a:r>
            <a:r>
              <a:rPr lang="en-US" baseline="0" dirty="0" smtClean="0"/>
              <a:t>certain of its </a:t>
            </a:r>
            <a:r>
              <a:rPr lang="en-US" baseline="0" dirty="0" smtClean="0"/>
              <a:t>traditions. For </a:t>
            </a:r>
            <a:r>
              <a:rPr lang="en-US" baseline="0" dirty="0" smtClean="0"/>
              <a:t>example, Luther </a:t>
            </a:r>
            <a:r>
              <a:rPr lang="en-US" baseline="0" dirty="0" smtClean="0"/>
              <a:t>believed two of the seven Catholic sacraments were legitimate – baptism and the Eucharist. </a:t>
            </a:r>
          </a:p>
          <a:p>
            <a:endParaRPr lang="en-US" baseline="0" dirty="0" smtClean="0"/>
          </a:p>
          <a:p>
            <a:r>
              <a:rPr lang="en-US" baseline="0" dirty="0" smtClean="0"/>
              <a:t>Regarding baptism, Lutherans believe it can be by either sprinkling, pouring, washing, or immersion. Luther was a follower of </a:t>
            </a:r>
            <a:r>
              <a:rPr lang="en-US" baseline="0" dirty="0" smtClean="0"/>
              <a:t>Augustine (he used to be an Augustinian monk) </a:t>
            </a:r>
            <a:r>
              <a:rPr lang="en-US" baseline="0" dirty="0" smtClean="0"/>
              <a:t>and therefore accepted Augustine’s view on total hereditary depravity which led to the </a:t>
            </a:r>
            <a:r>
              <a:rPr lang="en-US" baseline="0" dirty="0" smtClean="0"/>
              <a:t>Lutherans’ </a:t>
            </a:r>
            <a:r>
              <a:rPr lang="en-US" baseline="0" dirty="0" smtClean="0"/>
              <a:t>practice of infant baptism. </a:t>
            </a:r>
          </a:p>
          <a:p>
            <a:endParaRPr lang="en-US" baseline="0" dirty="0" smtClean="0"/>
          </a:p>
          <a:p>
            <a:r>
              <a:rPr lang="en-US" baseline="0" dirty="0" smtClean="0"/>
              <a:t>Regarding the Eucharist, Lutherans believe that not only do partakers consume the elements of the Supper, but also the literal blood and body of Christ. To avoid confusion with Catholicism’s </a:t>
            </a:r>
            <a:r>
              <a:rPr lang="en-US" baseline="0" dirty="0" smtClean="0"/>
              <a:t>belief </a:t>
            </a:r>
            <a:r>
              <a:rPr lang="en-US" baseline="0" dirty="0" smtClean="0"/>
              <a:t>that it is only the body </a:t>
            </a:r>
            <a:r>
              <a:rPr lang="en-US" baseline="0" dirty="0" smtClean="0"/>
              <a:t>and </a:t>
            </a:r>
            <a:r>
              <a:rPr lang="en-US" baseline="0" dirty="0" smtClean="0"/>
              <a:t>blood of Christ and not the elements themselves, Luther termed it “consubstantiation”. </a:t>
            </a:r>
          </a:p>
          <a:p>
            <a:endParaRPr lang="en-US" baseline="0" dirty="0" smtClean="0"/>
          </a:p>
          <a:p>
            <a:r>
              <a:rPr lang="en-US" baseline="0" dirty="0" smtClean="0"/>
              <a:t>Luther also held to Augustine’s view that the Holy Spirit directly operates on the heart of the sinner </a:t>
            </a:r>
            <a:r>
              <a:rPr lang="en-US" baseline="0" dirty="0" smtClean="0"/>
              <a:t>and that a person </a:t>
            </a:r>
            <a:r>
              <a:rPr lang="en-US" baseline="0" dirty="0" smtClean="0"/>
              <a:t>cannot have true faith without </a:t>
            </a:r>
            <a:r>
              <a:rPr lang="en-US" baseline="0" dirty="0" smtClean="0"/>
              <a:t>that operation. </a:t>
            </a:r>
            <a:r>
              <a:rPr lang="en-US" baseline="0" dirty="0" smtClean="0"/>
              <a:t>In other words, to Luther, faith is </a:t>
            </a:r>
            <a:r>
              <a:rPr lang="en-US" baseline="0" dirty="0" smtClean="0"/>
              <a:t>“wholly </a:t>
            </a:r>
            <a:r>
              <a:rPr lang="en-US" baseline="0" dirty="0" smtClean="0"/>
              <a:t>and solely the gift and work of God”. This </a:t>
            </a:r>
            <a:r>
              <a:rPr lang="en-US" baseline="0" dirty="0" smtClean="0"/>
              <a:t>teaching was </a:t>
            </a:r>
            <a:r>
              <a:rPr lang="en-US" baseline="0" dirty="0" smtClean="0"/>
              <a:t>an outgrowth of his strict avoidance of </a:t>
            </a:r>
            <a:r>
              <a:rPr lang="en-US" baseline="0" dirty="0" smtClean="0"/>
              <a:t>any and all </a:t>
            </a:r>
            <a:r>
              <a:rPr lang="en-US" baseline="0" dirty="0" smtClean="0"/>
              <a:t>“</a:t>
            </a:r>
            <a:r>
              <a:rPr lang="en-US" baseline="0" dirty="0" smtClean="0"/>
              <a:t>works” </a:t>
            </a:r>
            <a:r>
              <a:rPr lang="en-US" baseline="0" dirty="0" smtClean="0"/>
              <a:t>involved in the salvation of man and also led to his belief in the doctrine of justification by faith alone.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7</a:t>
            </a:fld>
            <a:endParaRPr lang="en-US"/>
          </a:p>
        </p:txBody>
      </p:sp>
    </p:spTree>
    <p:extLst>
      <p:ext uri="{BB962C8B-B14F-4D97-AF65-F5344CB8AC3E}">
        <p14:creationId xmlns:p14="http://schemas.microsoft.com/office/powerpoint/2010/main" val="72888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Luther</a:t>
            </a:r>
            <a:r>
              <a:rPr lang="en-US" baseline="0" dirty="0" smtClean="0"/>
              <a:t> also adopted a pyramid organizational structure of the early Catholic church, but he avoided placing power in the hands of one man. Locally, the Lutheran churches are governed by a church council which, though consisting of the “Pastor”, also includes elected “lay officers”. Above the local congregation are synods composed of elected individuals by the congregations it rules, “Pastors” and “Lay Representatives”. The highest level of Lutheran government is the general body, which exists both national and internationally.</a:t>
            </a:r>
          </a:p>
          <a:p>
            <a:endParaRPr lang="en-US" baseline="0" dirty="0" smtClean="0"/>
          </a:p>
          <a:p>
            <a:r>
              <a:rPr lang="en-US" baseline="0" dirty="0" smtClean="0"/>
              <a:t>At one time, the Lutheran church was divided into no fewer than 150 different denominations but has been reduced today to about 20. Some </a:t>
            </a:r>
            <a:r>
              <a:rPr lang="en-US" baseline="0" dirty="0" smtClean="0"/>
              <a:t>Lutheran </a:t>
            </a:r>
            <a:r>
              <a:rPr lang="en-US" baseline="0" dirty="0" smtClean="0"/>
              <a:t>churches are more conservative than others, but all disagree on a plethora of issues and doctrine.</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8</a:t>
            </a:fld>
            <a:endParaRPr lang="en-US"/>
          </a:p>
        </p:txBody>
      </p:sp>
    </p:spTree>
    <p:extLst>
      <p:ext uri="{BB962C8B-B14F-4D97-AF65-F5344CB8AC3E}">
        <p14:creationId xmlns:p14="http://schemas.microsoft.com/office/powerpoint/2010/main" val="346074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a:t>
            </a:r>
            <a:r>
              <a:rPr lang="en-US" baseline="0" dirty="0" smtClean="0"/>
              <a:t> Luther meant well and we </a:t>
            </a:r>
            <a:r>
              <a:rPr lang="en-US" baseline="0" dirty="0" smtClean="0"/>
              <a:t>admire </a:t>
            </a:r>
            <a:r>
              <a:rPr lang="en-US" baseline="0" dirty="0" smtClean="0"/>
              <a:t>him for exposing the errors of Catholicism with the courage that he did, </a:t>
            </a:r>
            <a:r>
              <a:rPr lang="en-US" baseline="0" dirty="0" smtClean="0"/>
              <a:t>we have disagreements </a:t>
            </a:r>
            <a:r>
              <a:rPr lang="en-US" baseline="0" dirty="0" smtClean="0"/>
              <a:t>with a variety of his conclusion, two of which we will discuss here.</a:t>
            </a:r>
          </a:p>
          <a:p>
            <a:endParaRPr lang="en-US" baseline="0" dirty="0" smtClean="0"/>
          </a:p>
          <a:p>
            <a:r>
              <a:rPr lang="en-US" baseline="0" dirty="0" smtClean="0"/>
              <a:t>First of all, Luther was of the opinion that “what is not contrary to Scripture is for Scripture and Scripture for it.” Simply stated, Luther believed that anything may be accepted which does not explicitly contradict the bible. This belief accounts for a wide variety of traditions that have been introduced into the Lutheran church as well as other denominations that have followed suit. </a:t>
            </a:r>
            <a:endParaRPr lang="en-US" dirty="0"/>
          </a:p>
        </p:txBody>
      </p:sp>
      <p:sp>
        <p:nvSpPr>
          <p:cNvPr id="4" name="Slide Number Placeholder 3"/>
          <p:cNvSpPr>
            <a:spLocks noGrp="1"/>
          </p:cNvSpPr>
          <p:nvPr>
            <p:ph type="sldNum" sz="quarter" idx="10"/>
          </p:nvPr>
        </p:nvSpPr>
        <p:spPr/>
        <p:txBody>
          <a:bodyPr/>
          <a:lstStyle/>
          <a:p>
            <a:fld id="{DCEC9D2B-1D9C-42F6-AB6B-B48285080DED}" type="slidenum">
              <a:rPr lang="en-US" smtClean="0"/>
              <a:t>9</a:t>
            </a:fld>
            <a:endParaRPr lang="en-US"/>
          </a:p>
        </p:txBody>
      </p:sp>
    </p:spTree>
    <p:extLst>
      <p:ext uri="{BB962C8B-B14F-4D97-AF65-F5344CB8AC3E}">
        <p14:creationId xmlns:p14="http://schemas.microsoft.com/office/powerpoint/2010/main" val="191251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7/5/2016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7/5/2016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7/5/2016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7/5/2016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7/5/2016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7/5/2016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ytimg.com/vi/QYgoKYY-DD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dirty="0" smtClean="0">
                <a:latin typeface="Arial" pitchFamily="34" charset="0"/>
                <a:cs typeface="Arial" pitchFamily="34" charset="0"/>
              </a:rPr>
              <a:t>Silence Is Prohibitive</a:t>
            </a:r>
            <a:endParaRPr lang="en-US" sz="70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b="1" dirty="0" smtClean="0"/>
              <a:t>2 Sam 7:7</a:t>
            </a:r>
            <a:r>
              <a:rPr lang="en-US" dirty="0"/>
              <a:t> – “Wherever I have gone with all the sons of Israel, </a:t>
            </a:r>
            <a:r>
              <a:rPr lang="en-US" u="sng" dirty="0"/>
              <a:t>did I speak a word</a:t>
            </a:r>
            <a:r>
              <a:rPr lang="en-US" dirty="0"/>
              <a:t> with one of the tribes of Israel, which I commanded to shepherd My people Israel, saying, ‘Why have you not built Me a house of cedar</a:t>
            </a:r>
            <a:r>
              <a:rPr lang="en-US" dirty="0" smtClean="0"/>
              <a:t>?’”</a:t>
            </a:r>
          </a:p>
          <a:p>
            <a:endParaRPr lang="en-US" sz="1300" dirty="0"/>
          </a:p>
          <a:p>
            <a:r>
              <a:rPr lang="en-US" b="1" dirty="0"/>
              <a:t>Lev 10:1</a:t>
            </a:r>
            <a:r>
              <a:rPr lang="en-US" dirty="0"/>
              <a:t> – “Now </a:t>
            </a:r>
            <a:r>
              <a:rPr lang="en-US" dirty="0" err="1"/>
              <a:t>Nadab</a:t>
            </a:r>
            <a:r>
              <a:rPr lang="en-US" dirty="0"/>
              <a:t> and </a:t>
            </a:r>
            <a:r>
              <a:rPr lang="en-US" dirty="0" err="1"/>
              <a:t>Abihu</a:t>
            </a:r>
            <a:r>
              <a:rPr lang="en-US" dirty="0"/>
              <a:t>, the sons of Aaron, took their respective firepans, and after putting fire in them, placed incense on it and offered strange fire before the </a:t>
            </a:r>
            <a:r>
              <a:rPr lang="en-US" cap="small" dirty="0"/>
              <a:t>Lord</a:t>
            </a:r>
            <a:r>
              <a:rPr lang="en-US" dirty="0"/>
              <a:t>, </a:t>
            </a:r>
            <a:r>
              <a:rPr lang="en-US" u="sng" dirty="0"/>
              <a:t>which He had not commanded them</a:t>
            </a:r>
            <a:r>
              <a:rPr lang="en-US" dirty="0"/>
              <a:t>.”</a:t>
            </a:r>
            <a:endParaRPr lang="en-US" dirty="0" smtClean="0"/>
          </a:p>
          <a:p>
            <a:endParaRPr lang="en-US" sz="1300" dirty="0"/>
          </a:p>
          <a:p>
            <a:r>
              <a:rPr lang="en-US" b="1" dirty="0" smtClean="0"/>
              <a:t>Jer 7:31</a:t>
            </a:r>
            <a:r>
              <a:rPr lang="en-US" dirty="0" smtClean="0"/>
              <a:t> – “</a:t>
            </a:r>
            <a:r>
              <a:rPr lang="en-US" dirty="0"/>
              <a:t>They have built the high places of Topheth, which is in the valley of the son of </a:t>
            </a:r>
            <a:r>
              <a:rPr lang="en-US" dirty="0" err="1"/>
              <a:t>Hinnom</a:t>
            </a:r>
            <a:r>
              <a:rPr lang="en-US" dirty="0"/>
              <a:t>, to burn their sons and their daughters in the fire, </a:t>
            </a:r>
            <a:r>
              <a:rPr lang="en-US" u="sng" dirty="0"/>
              <a:t>which I did not command, and it did not come into </a:t>
            </a:r>
            <a:r>
              <a:rPr lang="en-US" u="sng" dirty="0" smtClean="0"/>
              <a:t>My mind</a:t>
            </a:r>
            <a:r>
              <a:rPr lang="en-US" dirty="0"/>
              <a:t>.</a:t>
            </a:r>
            <a:r>
              <a:rPr lang="en-US" dirty="0" smtClean="0"/>
              <a:t>”</a:t>
            </a:r>
          </a:p>
          <a:p>
            <a:pPr lvl="1"/>
            <a:endParaRPr lang="en-US" dirty="0"/>
          </a:p>
        </p:txBody>
      </p:sp>
    </p:spTree>
    <p:extLst>
      <p:ext uri="{BB962C8B-B14F-4D97-AF65-F5344CB8AC3E}">
        <p14:creationId xmlns:p14="http://schemas.microsoft.com/office/powerpoint/2010/main" val="305138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dirty="0" smtClean="0">
                <a:latin typeface="Arial" pitchFamily="34" charset="0"/>
                <a:cs typeface="Arial" pitchFamily="34" charset="0"/>
              </a:rPr>
              <a:t>Silence Is Prohibitive</a:t>
            </a:r>
            <a:endParaRPr lang="en-US" sz="70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b="1" dirty="0" smtClean="0"/>
              <a:t>Deut 4:2</a:t>
            </a:r>
            <a:r>
              <a:rPr lang="en-US" dirty="0"/>
              <a:t> – “</a:t>
            </a:r>
            <a:r>
              <a:rPr lang="en-US" u="sng" dirty="0"/>
              <a:t>You shall not add to the word which I am commanding you</a:t>
            </a:r>
            <a:r>
              <a:rPr lang="en-US" dirty="0"/>
              <a:t>, nor take away from it, that you may keep the commandments of the </a:t>
            </a:r>
            <a:r>
              <a:rPr lang="en-US" cap="small" dirty="0"/>
              <a:t>Lord</a:t>
            </a:r>
            <a:r>
              <a:rPr lang="en-US" dirty="0"/>
              <a:t> your God which I command you</a:t>
            </a:r>
            <a:r>
              <a:rPr lang="en-US" dirty="0" smtClean="0"/>
              <a:t>.”</a:t>
            </a:r>
          </a:p>
          <a:p>
            <a:endParaRPr lang="en-US" sz="800" dirty="0"/>
          </a:p>
          <a:p>
            <a:r>
              <a:rPr lang="en-US" b="1" dirty="0"/>
              <a:t>Prov 30:6</a:t>
            </a:r>
            <a:r>
              <a:rPr lang="en-US" dirty="0"/>
              <a:t> – “</a:t>
            </a:r>
            <a:r>
              <a:rPr lang="en-US" u="sng" dirty="0"/>
              <a:t>Do not add to His </a:t>
            </a:r>
            <a:r>
              <a:rPr lang="en-US" u="sng" dirty="0" smtClean="0"/>
              <a:t>words</a:t>
            </a:r>
            <a:r>
              <a:rPr lang="en-US" dirty="0" smtClean="0"/>
              <a:t> or </a:t>
            </a:r>
            <a:r>
              <a:rPr lang="en-US" dirty="0"/>
              <a:t>He will reprove you, and you will be proved a liar</a:t>
            </a:r>
            <a:r>
              <a:rPr lang="en-US" dirty="0" smtClean="0"/>
              <a:t>.”</a:t>
            </a:r>
          </a:p>
          <a:p>
            <a:endParaRPr lang="en-US" sz="800" dirty="0"/>
          </a:p>
          <a:p>
            <a:r>
              <a:rPr lang="en-US" b="1" dirty="0"/>
              <a:t>Rev 22:18</a:t>
            </a:r>
            <a:r>
              <a:rPr lang="en-US" dirty="0"/>
              <a:t> – “I testify to everyone who hears the words of the prophecy of this book: </a:t>
            </a:r>
            <a:r>
              <a:rPr lang="en-US" u="sng" dirty="0"/>
              <a:t>if anyone adds to them, God will add to him the plagues which are written in this </a:t>
            </a:r>
            <a:r>
              <a:rPr lang="en-US" u="sng" dirty="0" smtClean="0"/>
              <a:t>book.</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357964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7000" b="1" dirty="0" smtClean="0">
                <a:latin typeface="Arial" pitchFamily="34" charset="0"/>
                <a:cs typeface="Arial" pitchFamily="34" charset="0"/>
              </a:rPr>
              <a:t>Silence Is Prohibitive</a:t>
            </a:r>
            <a:endParaRPr lang="en-US" sz="70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b="1" dirty="0" smtClean="0"/>
              <a:t>1 Cor 4:6</a:t>
            </a:r>
            <a:r>
              <a:rPr lang="en-US" dirty="0" smtClean="0"/>
              <a:t> – “</a:t>
            </a:r>
            <a:r>
              <a:rPr lang="en-US" dirty="0"/>
              <a:t>Now these things, brethren, I have figuratively applied to myself and Apollos for your sakes, </a:t>
            </a:r>
            <a:r>
              <a:rPr lang="en-US" u="sng" dirty="0"/>
              <a:t>so that in us you may learn not to exceed what is written</a:t>
            </a:r>
            <a:r>
              <a:rPr lang="en-US" dirty="0"/>
              <a:t>, so that no one of you will </a:t>
            </a:r>
            <a:r>
              <a:rPr lang="en-US" dirty="0" smtClean="0"/>
              <a:t>become arrogant </a:t>
            </a:r>
            <a:r>
              <a:rPr lang="en-US" dirty="0"/>
              <a:t>in behalf of one against the other</a:t>
            </a:r>
            <a:r>
              <a:rPr lang="en-US" dirty="0" smtClean="0"/>
              <a:t>.”</a:t>
            </a:r>
          </a:p>
          <a:p>
            <a:endParaRPr lang="en-US" sz="800" dirty="0" smtClean="0"/>
          </a:p>
          <a:p>
            <a:r>
              <a:rPr lang="en-US" b="1" dirty="0"/>
              <a:t>Heb 1:5</a:t>
            </a:r>
            <a:r>
              <a:rPr lang="en-US" dirty="0"/>
              <a:t> – “For to which of the angels </a:t>
            </a:r>
            <a:r>
              <a:rPr lang="en-US" u="sng" dirty="0"/>
              <a:t>did He ever </a:t>
            </a:r>
            <a:r>
              <a:rPr lang="en-US" u="sng" dirty="0" smtClean="0"/>
              <a:t>say</a:t>
            </a:r>
            <a:r>
              <a:rPr lang="en-US" dirty="0" smtClean="0"/>
              <a:t>, ‘</a:t>
            </a:r>
            <a:r>
              <a:rPr lang="en-US" cap="small" dirty="0" smtClean="0"/>
              <a:t>You </a:t>
            </a:r>
            <a:r>
              <a:rPr lang="en-US" cap="small" dirty="0"/>
              <a:t>are My </a:t>
            </a:r>
            <a:r>
              <a:rPr lang="en-US" cap="small" dirty="0" smtClean="0"/>
              <a:t>Son</a:t>
            </a:r>
            <a:r>
              <a:rPr lang="en-US" dirty="0" smtClean="0"/>
              <a:t>, </a:t>
            </a:r>
            <a:r>
              <a:rPr lang="en-US" cap="small" dirty="0" smtClean="0"/>
              <a:t>Today </a:t>
            </a:r>
            <a:r>
              <a:rPr lang="en-US" cap="small" dirty="0"/>
              <a:t>I have begotten </a:t>
            </a:r>
            <a:r>
              <a:rPr lang="en-US" cap="small" dirty="0" smtClean="0"/>
              <a:t>You</a:t>
            </a:r>
            <a:r>
              <a:rPr lang="en-US" dirty="0" smtClean="0"/>
              <a:t>’?”</a:t>
            </a:r>
          </a:p>
          <a:p>
            <a:endParaRPr lang="en-US" sz="800" dirty="0" smtClean="0"/>
          </a:p>
          <a:p>
            <a:r>
              <a:rPr lang="en-US" b="1" dirty="0"/>
              <a:t>Heb 7:14</a:t>
            </a:r>
            <a:r>
              <a:rPr lang="en-US" dirty="0"/>
              <a:t> – “For it is evident that our </a:t>
            </a:r>
            <a:r>
              <a:rPr lang="en-US" dirty="0" smtClean="0"/>
              <a:t>Lord was </a:t>
            </a:r>
            <a:r>
              <a:rPr lang="en-US" dirty="0"/>
              <a:t>descended from Judah, a tribe with reference to </a:t>
            </a:r>
            <a:r>
              <a:rPr lang="en-US" u="sng" dirty="0"/>
              <a:t>which Moses spoke nothing concerning priests</a:t>
            </a:r>
            <a:r>
              <a:rPr lang="en-US" dirty="0" smtClean="0"/>
              <a:t>.”</a:t>
            </a:r>
            <a:endParaRPr lang="en-US" dirty="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1318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500" b="1" dirty="0" smtClean="0">
                <a:latin typeface="Arial" pitchFamily="34" charset="0"/>
                <a:cs typeface="Arial" pitchFamily="34" charset="0"/>
              </a:rPr>
              <a:t>Luther’s Beliefs</a:t>
            </a:r>
            <a:endParaRPr lang="en-US" sz="8500" b="1" dirty="0">
              <a:latin typeface="Arial" pitchFamily="34" charset="0"/>
              <a:cs typeface="Arial" pitchFamily="34" charset="0"/>
            </a:endParaRPr>
          </a:p>
        </p:txBody>
      </p:sp>
      <p:sp>
        <p:nvSpPr>
          <p:cNvPr id="3" name="Content Placeholder 2"/>
          <p:cNvSpPr>
            <a:spLocks noGrp="1"/>
          </p:cNvSpPr>
          <p:nvPr>
            <p:ph idx="1"/>
          </p:nvPr>
        </p:nvSpPr>
        <p:spPr>
          <a:xfrm>
            <a:off x="0" y="1066800"/>
            <a:ext cx="5715000" cy="5791200"/>
          </a:xfrm>
        </p:spPr>
        <p:txBody>
          <a:bodyPr>
            <a:normAutofit lnSpcReduction="10000"/>
          </a:bodyPr>
          <a:lstStyle/>
          <a:p>
            <a:r>
              <a:rPr lang="en-US" sz="3300" u="sng" dirty="0" smtClean="0"/>
              <a:t>Justification By Faith Only</a:t>
            </a:r>
          </a:p>
          <a:p>
            <a:endParaRPr lang="en-US" dirty="0" smtClean="0"/>
          </a:p>
          <a:p>
            <a:pPr lvl="1"/>
            <a:r>
              <a:rPr lang="en-US" dirty="0" smtClean="0"/>
              <a:t>An</a:t>
            </a:r>
            <a:r>
              <a:rPr lang="en-US" dirty="0" smtClean="0"/>
              <a:t> </a:t>
            </a:r>
            <a:r>
              <a:rPr lang="en-US" dirty="0" smtClean="0"/>
              <a:t>extreme </a:t>
            </a:r>
            <a:r>
              <a:rPr lang="en-US" dirty="0" smtClean="0"/>
              <a:t>invented to distance himself from the works based salvation of Catholicism</a:t>
            </a:r>
            <a:endParaRPr lang="en-US" dirty="0" smtClean="0"/>
          </a:p>
          <a:p>
            <a:pPr lvl="1"/>
            <a:endParaRPr lang="en-US" dirty="0" smtClean="0"/>
          </a:p>
          <a:p>
            <a:pPr lvl="1"/>
            <a:r>
              <a:rPr lang="en-US" dirty="0" smtClean="0"/>
              <a:t>Historical example of attempting to avoid one extreme by running to the opposite extreme</a:t>
            </a:r>
          </a:p>
          <a:p>
            <a:pPr lvl="1"/>
            <a:endParaRPr lang="en-US" dirty="0" smtClean="0"/>
          </a:p>
          <a:p>
            <a:pPr lvl="1"/>
            <a:r>
              <a:rPr lang="en-US" dirty="0" smtClean="0"/>
              <a:t>What is wrong with this concept?</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01"/>
            <a:ext cx="3429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6600" b="1" dirty="0" smtClean="0">
                <a:latin typeface="Arial" pitchFamily="34" charset="0"/>
                <a:cs typeface="Arial" pitchFamily="34" charset="0"/>
              </a:rPr>
              <a:t>Grace, Faith, &amp; Works</a:t>
            </a:r>
            <a:endParaRPr lang="en-US" sz="66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b="1" dirty="0" smtClean="0"/>
              <a:t>Jas 2:24</a:t>
            </a:r>
            <a:r>
              <a:rPr lang="en-US" dirty="0"/>
              <a:t> – “You see that a man is justified by works and </a:t>
            </a:r>
            <a:r>
              <a:rPr lang="en-US" u="sng" dirty="0"/>
              <a:t>not by faith alone</a:t>
            </a:r>
            <a:r>
              <a:rPr lang="en-US" dirty="0" smtClean="0"/>
              <a:t>.”</a:t>
            </a:r>
          </a:p>
          <a:p>
            <a:endParaRPr lang="en-US" sz="2400" dirty="0" smtClean="0"/>
          </a:p>
          <a:p>
            <a:r>
              <a:rPr lang="en-US" dirty="0" smtClean="0"/>
              <a:t>Works that </a:t>
            </a:r>
            <a:r>
              <a:rPr lang="en-US" u="sng" dirty="0" smtClean="0"/>
              <a:t>don’t</a:t>
            </a:r>
            <a:r>
              <a:rPr lang="en-US" dirty="0" smtClean="0"/>
              <a:t> save are:</a:t>
            </a:r>
          </a:p>
          <a:p>
            <a:pPr lvl="1"/>
            <a:r>
              <a:rPr lang="en-US" u="sng" dirty="0" smtClean="0"/>
              <a:t>Works of merit</a:t>
            </a:r>
            <a:endParaRPr lang="en-US" dirty="0"/>
          </a:p>
          <a:p>
            <a:pPr lvl="2"/>
            <a:r>
              <a:rPr lang="en-US" b="1" dirty="0" smtClean="0"/>
              <a:t>Eph 2:8-9</a:t>
            </a:r>
            <a:r>
              <a:rPr lang="en-US" dirty="0" smtClean="0"/>
              <a:t> – “</a:t>
            </a:r>
            <a:r>
              <a:rPr lang="en-US" baseline="30000" dirty="0" smtClean="0"/>
              <a:t>8</a:t>
            </a:r>
            <a:r>
              <a:rPr lang="en-US" dirty="0" smtClean="0"/>
              <a:t>For </a:t>
            </a:r>
            <a:r>
              <a:rPr lang="en-US" dirty="0"/>
              <a:t>by grace you have been saved through faith; </a:t>
            </a:r>
            <a:r>
              <a:rPr lang="en-US" dirty="0" smtClean="0"/>
              <a:t>and that </a:t>
            </a:r>
            <a:r>
              <a:rPr lang="en-US" dirty="0"/>
              <a:t>not of yourselves, it is the gift of </a:t>
            </a:r>
            <a:r>
              <a:rPr lang="en-US" dirty="0" smtClean="0"/>
              <a:t>God; </a:t>
            </a:r>
            <a:r>
              <a:rPr lang="en-US" baseline="30000" dirty="0" smtClean="0"/>
              <a:t>9</a:t>
            </a:r>
            <a:r>
              <a:rPr lang="en-US" dirty="0" smtClean="0"/>
              <a:t>not </a:t>
            </a:r>
            <a:r>
              <a:rPr lang="en-US" dirty="0"/>
              <a:t>as a result of works, so that no one may boast</a:t>
            </a:r>
            <a:r>
              <a:rPr lang="en-US" dirty="0" smtClean="0"/>
              <a:t>.”</a:t>
            </a:r>
          </a:p>
          <a:p>
            <a:pPr lvl="2"/>
            <a:r>
              <a:rPr lang="en-US" b="1" dirty="0" smtClean="0"/>
              <a:t>Tit 3:5</a:t>
            </a:r>
            <a:r>
              <a:rPr lang="en-US" dirty="0" smtClean="0"/>
              <a:t> </a:t>
            </a:r>
            <a:r>
              <a:rPr lang="en-US" dirty="0"/>
              <a:t>– “He saved us, </a:t>
            </a:r>
            <a:r>
              <a:rPr lang="en-US" u="sng" dirty="0"/>
              <a:t>not on the basis of deeds which we have done in righteousness</a:t>
            </a:r>
            <a:r>
              <a:rPr lang="en-US" dirty="0"/>
              <a:t>, but according to His mercy, by the washing of regeneration and renewing by the Holy Spirit”</a:t>
            </a:r>
            <a:endParaRPr lang="en-US" dirty="0" smtClean="0"/>
          </a:p>
          <a:p>
            <a:pPr lvl="1"/>
            <a:r>
              <a:rPr lang="en-US" u="sng" dirty="0" smtClean="0"/>
              <a:t>Works </a:t>
            </a:r>
            <a:r>
              <a:rPr lang="en-US" u="sng" dirty="0"/>
              <a:t>of the </a:t>
            </a:r>
            <a:r>
              <a:rPr lang="en-US" u="sng" dirty="0" smtClean="0"/>
              <a:t>law</a:t>
            </a:r>
            <a:endParaRPr lang="en-US" dirty="0" smtClean="0"/>
          </a:p>
          <a:p>
            <a:pPr lvl="2"/>
            <a:r>
              <a:rPr lang="en-US" b="1" dirty="0" smtClean="0"/>
              <a:t>Rom </a:t>
            </a:r>
            <a:r>
              <a:rPr lang="en-US" b="1" dirty="0"/>
              <a:t>3:28</a:t>
            </a:r>
            <a:r>
              <a:rPr lang="en-US" dirty="0"/>
              <a:t> – “For we maintain that a man is justified by faith </a:t>
            </a:r>
            <a:r>
              <a:rPr lang="en-US" u="sng" dirty="0"/>
              <a:t>apart from works </a:t>
            </a:r>
            <a:r>
              <a:rPr lang="en-US" u="sng" dirty="0" smtClean="0"/>
              <a:t>of </a:t>
            </a:r>
            <a:r>
              <a:rPr lang="en-US" u="sng" dirty="0"/>
              <a:t>the Law</a:t>
            </a:r>
            <a:r>
              <a:rPr lang="en-US" u="sng" dirty="0" smtClean="0"/>
              <a:t>.</a:t>
            </a:r>
            <a:r>
              <a:rPr lang="en-US" dirty="0" smtClean="0"/>
              <a:t>”</a:t>
            </a:r>
          </a:p>
          <a:p>
            <a:pPr lvl="2"/>
            <a:r>
              <a:rPr lang="en-US" b="1" dirty="0" smtClean="0"/>
              <a:t>Acts 13:39</a:t>
            </a:r>
            <a:r>
              <a:rPr lang="en-US" dirty="0" smtClean="0"/>
              <a:t> – “</a:t>
            </a:r>
            <a:r>
              <a:rPr lang="en-US" dirty="0"/>
              <a:t>A</a:t>
            </a:r>
            <a:r>
              <a:rPr lang="en-US" dirty="0" smtClean="0"/>
              <a:t>nd through </a:t>
            </a:r>
            <a:r>
              <a:rPr lang="en-US" dirty="0"/>
              <a:t>Him everyone who believes </a:t>
            </a:r>
            <a:r>
              <a:rPr lang="en-US" dirty="0" smtClean="0"/>
              <a:t>is freed from </a:t>
            </a:r>
            <a:r>
              <a:rPr lang="en-US" dirty="0"/>
              <a:t>all things, </a:t>
            </a:r>
            <a:r>
              <a:rPr lang="en-US" u="sng" dirty="0"/>
              <a:t>from which you could not </a:t>
            </a:r>
            <a:r>
              <a:rPr lang="en-US" u="sng" dirty="0" smtClean="0"/>
              <a:t>be freed through </a:t>
            </a:r>
            <a:r>
              <a:rPr lang="en-US" u="sng" dirty="0"/>
              <a:t>the Law of Moses.</a:t>
            </a:r>
            <a:r>
              <a:rPr lang="en-US" dirty="0" smtClean="0"/>
              <a:t>”</a:t>
            </a:r>
            <a:endParaRPr lang="en-US" dirty="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00563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6600" b="1" dirty="0" smtClean="0">
                <a:latin typeface="Arial" pitchFamily="34" charset="0"/>
                <a:cs typeface="Arial" pitchFamily="34" charset="0"/>
              </a:rPr>
              <a:t>Grace, Faith, &amp; Works</a:t>
            </a:r>
            <a:endParaRPr lang="en-US" sz="66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dirty="0" smtClean="0"/>
              <a:t>Works that </a:t>
            </a:r>
            <a:r>
              <a:rPr lang="en-US" u="sng" dirty="0" smtClean="0"/>
              <a:t>do</a:t>
            </a:r>
            <a:r>
              <a:rPr lang="en-US" dirty="0" smtClean="0"/>
              <a:t> save are:</a:t>
            </a:r>
          </a:p>
          <a:p>
            <a:pPr lvl="1"/>
            <a:r>
              <a:rPr lang="en-US" u="sng" dirty="0" smtClean="0"/>
              <a:t>Works of God</a:t>
            </a:r>
          </a:p>
          <a:p>
            <a:pPr lvl="2"/>
            <a:r>
              <a:rPr lang="en-US" b="1" dirty="0" smtClean="0"/>
              <a:t>John 6:28-29</a:t>
            </a:r>
            <a:r>
              <a:rPr lang="en-US" dirty="0" smtClean="0"/>
              <a:t> – “</a:t>
            </a:r>
            <a:r>
              <a:rPr lang="en-US" baseline="30000" dirty="0" smtClean="0"/>
              <a:t>28</a:t>
            </a:r>
            <a:r>
              <a:rPr lang="en-US" dirty="0" smtClean="0"/>
              <a:t>Therefore </a:t>
            </a:r>
            <a:r>
              <a:rPr lang="en-US" dirty="0"/>
              <a:t>they said to Him, </a:t>
            </a:r>
            <a:r>
              <a:rPr lang="en-US" dirty="0" smtClean="0"/>
              <a:t>‘What </a:t>
            </a:r>
            <a:r>
              <a:rPr lang="en-US" dirty="0"/>
              <a:t>shall we do, so that we may work the works of God</a:t>
            </a:r>
            <a:r>
              <a:rPr lang="en-US" dirty="0" smtClean="0"/>
              <a:t>?’ </a:t>
            </a:r>
            <a:r>
              <a:rPr lang="en-US" baseline="30000" dirty="0" smtClean="0"/>
              <a:t>29</a:t>
            </a:r>
            <a:r>
              <a:rPr lang="en-US" dirty="0" smtClean="0"/>
              <a:t>Jesus </a:t>
            </a:r>
            <a:r>
              <a:rPr lang="en-US" dirty="0"/>
              <a:t>answered and said to them, </a:t>
            </a:r>
            <a:r>
              <a:rPr lang="en-US" dirty="0" smtClean="0"/>
              <a:t>‘</a:t>
            </a:r>
            <a:r>
              <a:rPr lang="en-US" u="sng" dirty="0" smtClean="0"/>
              <a:t>This </a:t>
            </a:r>
            <a:r>
              <a:rPr lang="en-US" u="sng" dirty="0"/>
              <a:t>is the work of God, that you believe in Him whom He has sent</a:t>
            </a:r>
            <a:r>
              <a:rPr lang="en-US" u="sng" dirty="0" smtClean="0"/>
              <a:t>.</a:t>
            </a:r>
            <a:r>
              <a:rPr lang="en-US" dirty="0" smtClean="0"/>
              <a:t>’”</a:t>
            </a:r>
          </a:p>
          <a:p>
            <a:pPr lvl="2"/>
            <a:r>
              <a:rPr lang="en-US" b="1" dirty="0" smtClean="0"/>
              <a:t>2 Cor 7:10</a:t>
            </a:r>
            <a:r>
              <a:rPr lang="en-US" dirty="0" smtClean="0"/>
              <a:t> – “</a:t>
            </a:r>
            <a:r>
              <a:rPr lang="en-US" dirty="0"/>
              <a:t>For godly sorrow </a:t>
            </a:r>
            <a:r>
              <a:rPr lang="en-US" u="sng" dirty="0"/>
              <a:t>worketh repentance unto salvation</a:t>
            </a:r>
            <a:r>
              <a:rPr lang="en-US" dirty="0"/>
              <a:t>, a repentance which bringeth no regret: but the sorrow of the world worketh death</a:t>
            </a:r>
            <a:r>
              <a:rPr lang="en-US" dirty="0" smtClean="0"/>
              <a:t>.”</a:t>
            </a:r>
          </a:p>
          <a:p>
            <a:pPr lvl="2"/>
            <a:r>
              <a:rPr lang="en-US" b="1" dirty="0"/>
              <a:t>Col 2:12</a:t>
            </a:r>
            <a:r>
              <a:rPr lang="en-US" dirty="0"/>
              <a:t> – “having been buried with Him in </a:t>
            </a:r>
            <a:r>
              <a:rPr lang="en-US" u="sng" dirty="0"/>
              <a:t>baptism</a:t>
            </a:r>
            <a:r>
              <a:rPr lang="en-US" dirty="0"/>
              <a:t>, in which you were also raised up with Him </a:t>
            </a:r>
            <a:r>
              <a:rPr lang="en-US" u="sng" dirty="0"/>
              <a:t>through faith in the working of God</a:t>
            </a:r>
            <a:r>
              <a:rPr lang="en-US" dirty="0"/>
              <a:t>, who raised Him from the dead</a:t>
            </a:r>
            <a:r>
              <a:rPr lang="en-US" dirty="0" smtClean="0"/>
              <a:t>.”</a:t>
            </a:r>
          </a:p>
          <a:p>
            <a:pPr lvl="2"/>
            <a:r>
              <a:rPr lang="en-US" b="1" dirty="0" smtClean="0"/>
              <a:t>Rev 2:26</a:t>
            </a:r>
            <a:r>
              <a:rPr lang="en-US" dirty="0" smtClean="0"/>
              <a:t> – “</a:t>
            </a:r>
            <a:r>
              <a:rPr lang="en-US" dirty="0"/>
              <a:t>And he that overcometh, </a:t>
            </a:r>
            <a:r>
              <a:rPr lang="en-US" u="sng" dirty="0"/>
              <a:t>and he that keepeth my works unto the end</a:t>
            </a:r>
            <a:r>
              <a:rPr lang="en-US" dirty="0"/>
              <a:t>, to him will I give authority over the nations</a:t>
            </a:r>
            <a:r>
              <a:rPr lang="en-US" dirty="0" smtClean="0"/>
              <a:t>”</a:t>
            </a:r>
          </a:p>
          <a:p>
            <a:pPr lvl="2"/>
            <a:endParaRPr lang="en-US" dirty="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93051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5400" b="1" dirty="0" smtClean="0">
                <a:latin typeface="Arial" pitchFamily="34" charset="0"/>
                <a:cs typeface="Arial" pitchFamily="34" charset="0"/>
              </a:rPr>
              <a:t>Martin Luther (1483 – 1546)</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9524" y="1028700"/>
            <a:ext cx="5553076" cy="5829300"/>
          </a:xfrm>
        </p:spPr>
        <p:txBody>
          <a:bodyPr>
            <a:normAutofit fontScale="70000" lnSpcReduction="20000"/>
          </a:bodyPr>
          <a:lstStyle/>
          <a:p>
            <a:r>
              <a:rPr lang="en-US" sz="3900" dirty="0" smtClean="0"/>
              <a:t>Well educated despite early poverty</a:t>
            </a:r>
          </a:p>
          <a:p>
            <a:pPr lvl="1"/>
            <a:endParaRPr lang="en-US" sz="1100" dirty="0" smtClean="0"/>
          </a:p>
          <a:p>
            <a:pPr lvl="1"/>
            <a:r>
              <a:rPr lang="en-US" dirty="0" smtClean="0"/>
              <a:t>In higher education, began a study of law</a:t>
            </a:r>
          </a:p>
          <a:p>
            <a:pPr lvl="1"/>
            <a:endParaRPr lang="en-US" sz="1100" dirty="0" smtClean="0"/>
          </a:p>
          <a:p>
            <a:pPr lvl="1"/>
            <a:r>
              <a:rPr lang="en-US" dirty="0" smtClean="0"/>
              <a:t>In 1505, entered the Augustinian monastery at Erfurt</a:t>
            </a:r>
          </a:p>
          <a:p>
            <a:pPr lvl="1"/>
            <a:endParaRPr lang="en-US" sz="1100" dirty="0" smtClean="0"/>
          </a:p>
          <a:p>
            <a:pPr lvl="1"/>
            <a:r>
              <a:rPr lang="en-US" dirty="0" smtClean="0"/>
              <a:t>In 1507, ordained a priest and assigned to Whittenburg, Germany</a:t>
            </a:r>
          </a:p>
          <a:p>
            <a:pPr lvl="1"/>
            <a:endParaRPr lang="en-US" sz="1700" dirty="0"/>
          </a:p>
          <a:p>
            <a:r>
              <a:rPr lang="en-US" sz="3900" dirty="0"/>
              <a:t>Luther </a:t>
            </a:r>
            <a:r>
              <a:rPr lang="en-US" sz="3900" dirty="0" smtClean="0"/>
              <a:t>thoroughly investigates bible</a:t>
            </a:r>
            <a:endParaRPr lang="en-US" sz="3900" dirty="0"/>
          </a:p>
          <a:p>
            <a:pPr lvl="1"/>
            <a:endParaRPr lang="en-US" sz="1100" dirty="0"/>
          </a:p>
          <a:p>
            <a:pPr lvl="1"/>
            <a:r>
              <a:rPr lang="en-US" dirty="0"/>
              <a:t>In </a:t>
            </a:r>
            <a:r>
              <a:rPr lang="en-US" dirty="0" smtClean="0"/>
              <a:t>1512, was </a:t>
            </a:r>
            <a:r>
              <a:rPr lang="en-US" dirty="0"/>
              <a:t>awarded a Doctor of Theology degree and began lecturing at the University</a:t>
            </a:r>
          </a:p>
          <a:p>
            <a:pPr lvl="1"/>
            <a:endParaRPr lang="en-US" sz="1100" dirty="0"/>
          </a:p>
          <a:p>
            <a:pPr lvl="1"/>
            <a:r>
              <a:rPr lang="en-US" dirty="0"/>
              <a:t>About this time, he was sent to Rome on a special mission and the corruption he saw helped crystallize his </a:t>
            </a:r>
            <a:r>
              <a:rPr lang="en-US" dirty="0" smtClean="0"/>
              <a:t>convictions</a:t>
            </a:r>
          </a:p>
          <a:p>
            <a:pPr lvl="1"/>
            <a:endParaRPr lang="en-US" sz="1100" dirty="0"/>
          </a:p>
          <a:p>
            <a:pPr lvl="1"/>
            <a:r>
              <a:rPr lang="en-US" dirty="0" smtClean="0"/>
              <a:t>Others at the university, including professors, were becoming convinced of his doctrine of justification by faith alone</a:t>
            </a:r>
            <a:endParaRPr lang="en-US" dirty="0"/>
          </a:p>
          <a:p>
            <a:pPr lvl="1"/>
            <a:endParaRPr lang="en-US" dirty="0" smtClean="0"/>
          </a:p>
          <a:p>
            <a:pPr lvl="1"/>
            <a:endParaRPr lang="en-US" dirty="0"/>
          </a:p>
        </p:txBody>
      </p:sp>
      <p:pic>
        <p:nvPicPr>
          <p:cNvPr id="2050" name="Picture 2" descr="http://www.augustinianyouthireland.com/secure/userfiles/Martin%20Luther%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60045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3050" cy="990600"/>
          </a:xfrm>
        </p:spPr>
        <p:txBody>
          <a:bodyPr>
            <a:noAutofit/>
          </a:bodyPr>
          <a:lstStyle/>
          <a:p>
            <a:r>
              <a:rPr lang="en-US" sz="5100" b="1" dirty="0" smtClean="0">
                <a:latin typeface="Arial" pitchFamily="34" charset="0"/>
                <a:cs typeface="Arial" pitchFamily="34" charset="0"/>
              </a:rPr>
              <a:t>Luther Breaks w/Catholicism</a:t>
            </a:r>
            <a:endParaRPr lang="en-US" sz="5100" b="1" dirty="0">
              <a:latin typeface="Arial" pitchFamily="34" charset="0"/>
              <a:cs typeface="Arial" pitchFamily="34" charset="0"/>
            </a:endParaRPr>
          </a:p>
        </p:txBody>
      </p:sp>
      <p:sp>
        <p:nvSpPr>
          <p:cNvPr id="3" name="Content Placeholder 2"/>
          <p:cNvSpPr>
            <a:spLocks noGrp="1"/>
          </p:cNvSpPr>
          <p:nvPr>
            <p:ph idx="1"/>
          </p:nvPr>
        </p:nvSpPr>
        <p:spPr>
          <a:xfrm>
            <a:off x="0" y="990600"/>
            <a:ext cx="5486400" cy="5867400"/>
          </a:xfrm>
        </p:spPr>
        <p:txBody>
          <a:bodyPr>
            <a:normAutofit fontScale="92500" lnSpcReduction="20000"/>
          </a:bodyPr>
          <a:lstStyle/>
          <a:p>
            <a:r>
              <a:rPr lang="en-US" dirty="0" smtClean="0"/>
              <a:t>John Tetzel came to Germany selling indulgences</a:t>
            </a:r>
          </a:p>
          <a:p>
            <a:endParaRPr lang="en-US" dirty="0" smtClean="0"/>
          </a:p>
          <a:p>
            <a:pPr lvl="1"/>
            <a:r>
              <a:rPr lang="en-US" dirty="0" smtClean="0"/>
              <a:t>Luther preached against it and on Oct 31, 1517, nailed his 95 theses to the church door of All-Saints church in Whittenburg</a:t>
            </a:r>
          </a:p>
          <a:p>
            <a:pPr lvl="1"/>
            <a:endParaRPr lang="en-US" dirty="0" smtClean="0"/>
          </a:p>
          <a:p>
            <a:pPr lvl="1"/>
            <a:r>
              <a:rPr lang="en-US" dirty="0" smtClean="0"/>
              <a:t>Luther’s motive was not to fight against the Catholic church, but to preserve its honor</a:t>
            </a:r>
          </a:p>
          <a:p>
            <a:pPr lvl="1"/>
            <a:endParaRPr lang="en-US" dirty="0" smtClean="0"/>
          </a:p>
          <a:p>
            <a:pPr lvl="1"/>
            <a:r>
              <a:rPr lang="en-US" dirty="0" smtClean="0"/>
              <a:t>Copies of the propositions spread all over Germany and Luther’s name became a household word</a:t>
            </a:r>
          </a:p>
          <a:p>
            <a:pPr lvl="1"/>
            <a:endParaRPr lang="en-US" dirty="0"/>
          </a:p>
        </p:txBody>
      </p:sp>
      <p:pic>
        <p:nvPicPr>
          <p:cNvPr id="3074" name="Picture 2" descr="http://www.hellenicaworld.com/Germany/Literature/GustavJust/en/images/imag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90600"/>
            <a:ext cx="3657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egospelcoalition.org/blogs/justintaylor/files/2010/10/Luther-nailing-theses-560x5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38600"/>
            <a:ext cx="3686174"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5100" b="1" dirty="0">
                <a:latin typeface="Arial" pitchFamily="34" charset="0"/>
                <a:cs typeface="Arial" pitchFamily="34" charset="0"/>
              </a:rPr>
              <a:t>Luther Breaks w/Catholicism</a:t>
            </a:r>
          </a:p>
        </p:txBody>
      </p:sp>
      <p:sp>
        <p:nvSpPr>
          <p:cNvPr id="3" name="Content Placeholder 2"/>
          <p:cNvSpPr>
            <a:spLocks noGrp="1"/>
          </p:cNvSpPr>
          <p:nvPr>
            <p:ph idx="1"/>
          </p:nvPr>
        </p:nvSpPr>
        <p:spPr>
          <a:xfrm>
            <a:off x="0" y="990600"/>
            <a:ext cx="5562600" cy="5867400"/>
          </a:xfrm>
        </p:spPr>
        <p:txBody>
          <a:bodyPr>
            <a:normAutofit fontScale="92500" lnSpcReduction="20000"/>
          </a:bodyPr>
          <a:lstStyle/>
          <a:p>
            <a:r>
              <a:rPr lang="en-US" dirty="0" smtClean="0"/>
              <a:t>John Eck brands Luther a heretic</a:t>
            </a:r>
          </a:p>
          <a:p>
            <a:pPr lvl="1"/>
            <a:endParaRPr lang="en-US" sz="1400" dirty="0" smtClean="0"/>
          </a:p>
          <a:p>
            <a:pPr lvl="1"/>
            <a:r>
              <a:rPr lang="en-US" dirty="0" smtClean="0"/>
              <a:t>Led to a 23 day debate between Luther and Eck designed to draw out Luther’s doctrines so the Pope would excommunicate him. He was successful</a:t>
            </a:r>
          </a:p>
          <a:p>
            <a:pPr lvl="1"/>
            <a:endParaRPr lang="en-US" dirty="0" smtClean="0"/>
          </a:p>
          <a:p>
            <a:pPr lvl="1"/>
            <a:r>
              <a:rPr lang="en-US" dirty="0" smtClean="0"/>
              <a:t>The Papal bull of condemnation was then issued against Luther </a:t>
            </a:r>
          </a:p>
          <a:p>
            <a:pPr lvl="1"/>
            <a:endParaRPr lang="en-US" dirty="0"/>
          </a:p>
          <a:p>
            <a:pPr lvl="1"/>
            <a:r>
              <a:rPr lang="en-US" dirty="0" smtClean="0"/>
              <a:t>When it was delivered to Luther, he made a public display of burning it on the streets of Whittenburg. He was then excommunicated</a:t>
            </a:r>
            <a:endParaRPr lang="en-US" dirty="0"/>
          </a:p>
        </p:txBody>
      </p:sp>
      <p:pic>
        <p:nvPicPr>
          <p:cNvPr id="4102" name="Picture 6" descr="http://3.bp.blogspot.com/-qqv4qXYjgv4/ThFTqAPT0tI/AAAAAAAADIs/WWqsQLRO20g/s1600/Liepzig%2BDispu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1"/>
            <a:ext cx="35814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2575" cy="990600"/>
          </a:xfrm>
        </p:spPr>
        <p:txBody>
          <a:bodyPr>
            <a:normAutofit/>
          </a:bodyPr>
          <a:lstStyle/>
          <a:p>
            <a:r>
              <a:rPr lang="en-US" sz="5100" b="1" dirty="0">
                <a:latin typeface="Arial" pitchFamily="34" charset="0"/>
                <a:cs typeface="Arial" pitchFamily="34" charset="0"/>
              </a:rPr>
              <a:t>Luther Breaks w/Catholicism</a:t>
            </a:r>
          </a:p>
        </p:txBody>
      </p:sp>
      <p:sp>
        <p:nvSpPr>
          <p:cNvPr id="3" name="Content Placeholder 2"/>
          <p:cNvSpPr>
            <a:spLocks noGrp="1"/>
          </p:cNvSpPr>
          <p:nvPr>
            <p:ph idx="1"/>
          </p:nvPr>
        </p:nvSpPr>
        <p:spPr>
          <a:xfrm>
            <a:off x="0" y="990600"/>
            <a:ext cx="5562600" cy="5867400"/>
          </a:xfrm>
        </p:spPr>
        <p:txBody>
          <a:bodyPr>
            <a:normAutofit fontScale="77500" lnSpcReduction="20000"/>
          </a:bodyPr>
          <a:lstStyle/>
          <a:p>
            <a:r>
              <a:rPr lang="en-US" dirty="0" smtClean="0"/>
              <a:t>1521 Appearance at the Diet of Worms</a:t>
            </a:r>
          </a:p>
          <a:p>
            <a:endParaRPr lang="en-US" dirty="0" smtClean="0"/>
          </a:p>
          <a:p>
            <a:pPr lvl="1"/>
            <a:r>
              <a:rPr lang="en-US" dirty="0" smtClean="0"/>
              <a:t>“Unless I shall be convinced by the testimonies of the Scriptures or by clear reason, …I neither can nor will make any retraction, since it is neither safe nor honorable to act against conscience; I can naught else! Here I stand! God help me!”</a:t>
            </a:r>
          </a:p>
          <a:p>
            <a:pPr lvl="1"/>
            <a:endParaRPr lang="en-US" dirty="0"/>
          </a:p>
          <a:p>
            <a:pPr lvl="1"/>
            <a:r>
              <a:rPr lang="en-US" dirty="0" smtClean="0"/>
              <a:t>May </a:t>
            </a:r>
            <a:r>
              <a:rPr lang="en-US" dirty="0"/>
              <a:t>25, 1521, he was declared an outlaw</a:t>
            </a:r>
          </a:p>
          <a:p>
            <a:pPr lvl="1"/>
            <a:endParaRPr lang="en-US" dirty="0"/>
          </a:p>
          <a:p>
            <a:pPr lvl="1"/>
            <a:r>
              <a:rPr lang="en-US" dirty="0"/>
              <a:t>Returning to Whittenburg, his friends “kidnapped” him </a:t>
            </a:r>
            <a:r>
              <a:rPr lang="en-US" dirty="0" smtClean="0"/>
              <a:t>and </a:t>
            </a:r>
            <a:r>
              <a:rPr lang="en-US" dirty="0"/>
              <a:t>he remained in Wartburg </a:t>
            </a:r>
            <a:r>
              <a:rPr lang="en-US" dirty="0" smtClean="0"/>
              <a:t>Castle ~1 year</a:t>
            </a:r>
            <a:endParaRPr lang="en-US" dirty="0"/>
          </a:p>
          <a:p>
            <a:pPr lvl="1"/>
            <a:endParaRPr lang="en-US" dirty="0"/>
          </a:p>
          <a:p>
            <a:pPr lvl="1"/>
            <a:r>
              <a:rPr lang="en-US" dirty="0"/>
              <a:t>During this time, he translated the NT into German</a:t>
            </a:r>
          </a:p>
          <a:p>
            <a:pPr lvl="1"/>
            <a:endParaRPr lang="en-US" dirty="0"/>
          </a:p>
        </p:txBody>
      </p:sp>
      <p:pic>
        <p:nvPicPr>
          <p:cNvPr id="4" name="Picture 4" descr="http://www.credomag.com/wp-content/uploads/2011/10/worm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600" b="1" dirty="0" smtClean="0">
                <a:latin typeface="Arial" pitchFamily="34" charset="0"/>
                <a:cs typeface="Arial" pitchFamily="34" charset="0"/>
              </a:rPr>
              <a:t>Lutheran Church</a:t>
            </a:r>
            <a:endParaRPr lang="en-US" sz="8600" b="1" dirty="0">
              <a:latin typeface="Arial" pitchFamily="34" charset="0"/>
              <a:cs typeface="Arial" pitchFamily="34" charset="0"/>
            </a:endParaRPr>
          </a:p>
        </p:txBody>
      </p:sp>
      <p:sp>
        <p:nvSpPr>
          <p:cNvPr id="3" name="Content Placeholder 2"/>
          <p:cNvSpPr>
            <a:spLocks noGrp="1"/>
          </p:cNvSpPr>
          <p:nvPr>
            <p:ph idx="1"/>
          </p:nvPr>
        </p:nvSpPr>
        <p:spPr>
          <a:xfrm>
            <a:off x="-1" y="990600"/>
            <a:ext cx="5486399" cy="5867400"/>
          </a:xfrm>
        </p:spPr>
        <p:txBody>
          <a:bodyPr>
            <a:normAutofit fontScale="92500"/>
          </a:bodyPr>
          <a:lstStyle/>
          <a:p>
            <a:r>
              <a:rPr lang="en-US" sz="3600" u="sng" dirty="0" smtClean="0"/>
              <a:t>Outgrowth</a:t>
            </a:r>
          </a:p>
          <a:p>
            <a:pPr lvl="1"/>
            <a:endParaRPr lang="en-US" sz="900" dirty="0" smtClean="0"/>
          </a:p>
          <a:p>
            <a:pPr lvl="1"/>
            <a:r>
              <a:rPr lang="en-US" dirty="0" smtClean="0"/>
              <a:t>People in </a:t>
            </a:r>
            <a:r>
              <a:rPr lang="en-US" dirty="0" smtClean="0"/>
              <a:t>sympathy w/Luther began meeting together</a:t>
            </a:r>
          </a:p>
          <a:p>
            <a:pPr lvl="1"/>
            <a:endParaRPr lang="en-US" sz="900" dirty="0" smtClean="0"/>
          </a:p>
          <a:p>
            <a:pPr lvl="1"/>
            <a:r>
              <a:rPr lang="en-US" dirty="0"/>
              <a:t>G</a:t>
            </a:r>
            <a:r>
              <a:rPr lang="en-US" dirty="0" smtClean="0"/>
              <a:t>ained </a:t>
            </a:r>
            <a:r>
              <a:rPr lang="en-US" dirty="0" smtClean="0"/>
              <a:t>momentum when Luther published two catechisms in 1529</a:t>
            </a:r>
          </a:p>
          <a:p>
            <a:pPr lvl="1"/>
            <a:endParaRPr lang="en-US" sz="900" dirty="0" smtClean="0"/>
          </a:p>
          <a:p>
            <a:pPr lvl="1"/>
            <a:r>
              <a:rPr lang="en-US" dirty="0" smtClean="0"/>
              <a:t>In </a:t>
            </a:r>
            <a:r>
              <a:rPr lang="en-US" dirty="0" smtClean="0"/>
              <a:t>1530, </a:t>
            </a:r>
            <a:r>
              <a:rPr lang="en-US" dirty="0" smtClean="0"/>
              <a:t>Philip Melanchthon published </a:t>
            </a:r>
            <a:r>
              <a:rPr lang="en-US" dirty="0" smtClean="0"/>
              <a:t>Augsburg Confession</a:t>
            </a:r>
          </a:p>
          <a:p>
            <a:pPr lvl="2"/>
            <a:r>
              <a:rPr lang="en-US" dirty="0" smtClean="0"/>
              <a:t>formed doctrinal </a:t>
            </a:r>
            <a:r>
              <a:rPr lang="en-US" dirty="0" smtClean="0"/>
              <a:t>foundation of the Lutheran Church</a:t>
            </a:r>
          </a:p>
          <a:p>
            <a:pPr lvl="1"/>
            <a:endParaRPr lang="en-US" sz="900" dirty="0" smtClean="0"/>
          </a:p>
          <a:p>
            <a:pPr lvl="1"/>
            <a:r>
              <a:rPr lang="en-US" dirty="0" smtClean="0"/>
              <a:t>Lutherans hold to </a:t>
            </a:r>
            <a:r>
              <a:rPr lang="en-US" dirty="0" smtClean="0"/>
              <a:t>the </a:t>
            </a:r>
            <a:r>
              <a:rPr lang="en-US" dirty="0" smtClean="0"/>
              <a:t>Apostles’, Nicene, and Athanasian Creeds</a:t>
            </a:r>
            <a:endParaRPr lang="en-US" dirty="0"/>
          </a:p>
        </p:txBody>
      </p:sp>
      <p:pic>
        <p:nvPicPr>
          <p:cNvPr id="6146" name="Picture 2" descr="http://www.lstc.edu/gruber/confessions/images/gruber261b_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1066800"/>
            <a:ext cx="3657601"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600" b="1" dirty="0" smtClean="0">
                <a:latin typeface="Arial" pitchFamily="34" charset="0"/>
                <a:cs typeface="Arial" pitchFamily="34" charset="0"/>
              </a:rPr>
              <a:t>Lutheran Church</a:t>
            </a:r>
            <a:endParaRPr lang="en-US" sz="86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sz="3600" u="sng" dirty="0" smtClean="0"/>
              <a:t>Facts about the Lutheran Church</a:t>
            </a:r>
          </a:p>
          <a:p>
            <a:pPr lvl="1"/>
            <a:endParaRPr lang="en-US" dirty="0" smtClean="0"/>
          </a:p>
          <a:p>
            <a:pPr lvl="1"/>
            <a:r>
              <a:rPr lang="en-US" dirty="0" smtClean="0"/>
              <a:t>Two </a:t>
            </a:r>
            <a:r>
              <a:rPr lang="en-US" dirty="0" smtClean="0"/>
              <a:t>sacraments: </a:t>
            </a:r>
            <a:r>
              <a:rPr lang="en-US" dirty="0"/>
              <a:t>B</a:t>
            </a:r>
            <a:r>
              <a:rPr lang="en-US" dirty="0" smtClean="0"/>
              <a:t>aptism and the Eucharist</a:t>
            </a:r>
          </a:p>
          <a:p>
            <a:pPr lvl="1"/>
            <a:endParaRPr lang="en-US" dirty="0" smtClean="0"/>
          </a:p>
          <a:p>
            <a:pPr lvl="1"/>
            <a:r>
              <a:rPr lang="en-US" dirty="0" smtClean="0"/>
              <a:t>Baptism is “by washing, pouring, immersion, and sprinkling”</a:t>
            </a:r>
          </a:p>
          <a:p>
            <a:pPr lvl="1"/>
            <a:endParaRPr lang="en-US" dirty="0" smtClean="0"/>
          </a:p>
          <a:p>
            <a:pPr lvl="1"/>
            <a:r>
              <a:rPr lang="en-US" dirty="0" smtClean="0"/>
              <a:t>Infants born totally depraved; therefore must be baptized</a:t>
            </a:r>
          </a:p>
          <a:p>
            <a:pPr lvl="1"/>
            <a:endParaRPr lang="en-US" dirty="0"/>
          </a:p>
          <a:p>
            <a:pPr lvl="1"/>
            <a:r>
              <a:rPr lang="en-US" dirty="0"/>
              <a:t>The body and blood of Christ are “in, with and under the bread and wine of the Supper”</a:t>
            </a:r>
          </a:p>
          <a:p>
            <a:pPr marL="457200" lvl="1" indent="0">
              <a:buNone/>
            </a:pPr>
            <a:endParaRPr lang="en-US" dirty="0"/>
          </a:p>
          <a:p>
            <a:pPr lvl="1"/>
            <a:r>
              <a:rPr lang="en-US" dirty="0"/>
              <a:t>Direct operation of the Holy Spirit on the heart of the sinner; faith is “wholly and solely the gift and work of God”; salvation by faith alone</a:t>
            </a:r>
          </a:p>
          <a:p>
            <a:pPr lvl="1"/>
            <a:endParaRPr lang="en-US" dirty="0" smtClean="0"/>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600" b="1" dirty="0" smtClean="0">
                <a:latin typeface="Arial" pitchFamily="34" charset="0"/>
                <a:cs typeface="Arial" pitchFamily="34" charset="0"/>
              </a:rPr>
              <a:t>Lutheran Church</a:t>
            </a:r>
            <a:endParaRPr lang="en-US" sz="8600" b="1" dirty="0">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sz="3600" u="sng" dirty="0" smtClean="0"/>
              <a:t>Organization of the Lutheran Church</a:t>
            </a:r>
          </a:p>
          <a:p>
            <a:pPr lvl="1"/>
            <a:endParaRPr lang="en-US" dirty="0" smtClean="0"/>
          </a:p>
          <a:p>
            <a:pPr lvl="1"/>
            <a:r>
              <a:rPr lang="en-US" dirty="0" smtClean="0"/>
              <a:t>Locally – congregationally governed by a “church council” consisting of the “pastor” and elected “lay officers”</a:t>
            </a:r>
          </a:p>
          <a:p>
            <a:pPr lvl="1"/>
            <a:endParaRPr lang="en-US" dirty="0" smtClean="0"/>
          </a:p>
          <a:p>
            <a:pPr lvl="1"/>
            <a:r>
              <a:rPr lang="en-US" dirty="0" smtClean="0"/>
              <a:t>Synod is the next higher body, composed of “Pastors” and “lay representatives” elected by the congregations</a:t>
            </a:r>
          </a:p>
          <a:p>
            <a:pPr lvl="1"/>
            <a:endParaRPr lang="en-US" dirty="0" smtClean="0"/>
          </a:p>
          <a:p>
            <a:pPr lvl="1"/>
            <a:r>
              <a:rPr lang="en-US" dirty="0" smtClean="0"/>
              <a:t>Highest level of Lutheran government is the general body (national or international)</a:t>
            </a:r>
          </a:p>
          <a:p>
            <a:pPr lvl="1"/>
            <a:endParaRPr lang="en-US" dirty="0"/>
          </a:p>
          <a:p>
            <a:pPr lvl="1"/>
            <a:r>
              <a:rPr lang="en-US" dirty="0"/>
              <a:t>At one time, there were no fewer than 150 different Lutheran bodies in this </a:t>
            </a:r>
            <a:r>
              <a:rPr lang="en-US" dirty="0" smtClean="0"/>
              <a:t>country. Today </a:t>
            </a:r>
            <a:r>
              <a:rPr lang="en-US" dirty="0"/>
              <a:t>that number has been reduced to less than </a:t>
            </a:r>
            <a:r>
              <a:rPr lang="en-US" dirty="0" smtClean="0"/>
              <a:t>20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8500" b="1" dirty="0" smtClean="0">
                <a:latin typeface="Arial" pitchFamily="34" charset="0"/>
                <a:cs typeface="Arial" pitchFamily="34" charset="0"/>
              </a:rPr>
              <a:t>Luther’s Beliefs</a:t>
            </a:r>
            <a:endParaRPr lang="en-US" sz="8500" b="1" dirty="0">
              <a:latin typeface="Arial" pitchFamily="34" charset="0"/>
              <a:cs typeface="Arial" pitchFamily="34" charset="0"/>
            </a:endParaRPr>
          </a:p>
        </p:txBody>
      </p:sp>
      <p:sp>
        <p:nvSpPr>
          <p:cNvPr id="3" name="Content Placeholder 2"/>
          <p:cNvSpPr>
            <a:spLocks noGrp="1"/>
          </p:cNvSpPr>
          <p:nvPr>
            <p:ph idx="1"/>
          </p:nvPr>
        </p:nvSpPr>
        <p:spPr>
          <a:xfrm>
            <a:off x="0" y="1066800"/>
            <a:ext cx="5791200" cy="5791200"/>
          </a:xfrm>
        </p:spPr>
        <p:txBody>
          <a:bodyPr>
            <a:normAutofit/>
          </a:bodyPr>
          <a:lstStyle/>
          <a:p>
            <a:r>
              <a:rPr lang="en-US" dirty="0" smtClean="0"/>
              <a:t>“What is not contrary to Scripture is for Scripture and Scripture for it.” (Luther)</a:t>
            </a:r>
          </a:p>
          <a:p>
            <a:endParaRPr lang="en-US" dirty="0" smtClean="0"/>
          </a:p>
          <a:p>
            <a:pPr lvl="1"/>
            <a:r>
              <a:rPr lang="en-US" dirty="0" smtClean="0"/>
              <a:t>Simply stated, anything may be accepted which does not explicitly contradict the bible</a:t>
            </a:r>
          </a:p>
          <a:p>
            <a:pPr lvl="1"/>
            <a:endParaRPr lang="en-US" dirty="0"/>
          </a:p>
          <a:p>
            <a:pPr lvl="1"/>
            <a:r>
              <a:rPr lang="en-US" dirty="0" smtClean="0"/>
              <a:t>What is wrong with this concept?</a:t>
            </a:r>
          </a:p>
          <a:p>
            <a:pPr lvl="1"/>
            <a:endParaRPr lang="en-US" dirty="0" smtClean="0"/>
          </a:p>
          <a:p>
            <a:pPr lvl="1"/>
            <a:endParaRPr lang="en-US" dirty="0" smtClean="0"/>
          </a:p>
          <a:p>
            <a:pPr lvl="1"/>
            <a:endParaRPr lang="en-US" dirty="0"/>
          </a:p>
        </p:txBody>
      </p:sp>
      <p:pic>
        <p:nvPicPr>
          <p:cNvPr id="7170" name="Picture 2" descr="https://biblicalproof.files.wordpress.com/2011/11/speak-where-the-bible-spea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3439029" cy="566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17060</TotalTime>
  <Words>2803</Words>
  <Application>Microsoft Office PowerPoint</Application>
  <PresentationFormat>On-screen Show (4:3)</PresentationFormat>
  <Paragraphs>170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Martin Luther (1483 – 1546)</vt:lpstr>
      <vt:lpstr>Luther Breaks w/Catholicism</vt:lpstr>
      <vt:lpstr>Luther Breaks w/Catholicism</vt:lpstr>
      <vt:lpstr>Luther Breaks w/Catholicism</vt:lpstr>
      <vt:lpstr>Lutheran Church</vt:lpstr>
      <vt:lpstr>Lutheran Church</vt:lpstr>
      <vt:lpstr>Lutheran Church</vt:lpstr>
      <vt:lpstr>Luther’s Beliefs</vt:lpstr>
      <vt:lpstr>Silence Is Prohibitive</vt:lpstr>
      <vt:lpstr>Silence Is Prohibitive</vt:lpstr>
      <vt:lpstr>Silence Is Prohibitive</vt:lpstr>
      <vt:lpstr>Luther’s Beliefs</vt:lpstr>
      <vt:lpstr>Grace, Faith, &amp; Works</vt:lpstr>
      <vt:lpstr>Grace, Faith, &amp; Works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453</cp:revision>
  <dcterms:created xsi:type="dcterms:W3CDTF">2012-01-03T01:52:53Z</dcterms:created>
  <dcterms:modified xsi:type="dcterms:W3CDTF">2016-07-06T18:29:56Z</dcterms:modified>
</cp:coreProperties>
</file>